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608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28d7fa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fc4e9f4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3188159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4dedda2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6fc2da9bc?pid=c28d7fa24&amp;color=0,0,0&amp;bt=1&amp;bbb=1&amp;hb=1"/>
          <p:cNvSpPr/>
          <p:nvPr/>
        </p:nvSpPr>
        <p:spPr>
          <a:xfrm>
            <a:off x="832104" y="1078992"/>
            <a:ext cx="10533888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（1）相邻问题用捆绑法，就是将相邻的元素捆绑在一起看成一个元素，与其余元素进行全排列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时还要考虑相邻元素之间的顺序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，利用分步乘法计数原理求解；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2）不相邻问题用插空法，就是将其余元素进行全排列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，然后将不相邻的元素插入已经排完的元素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形成的空位中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，利用分步乘法计数原理求解；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3）既有相邻又有不相邻的问题，可以采用捆绑法和插空法相结合求解.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af91c242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0af91c242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相邻问题用捆绑，不相邻问题用插空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91d8323b4?pid=2fc4e9f4c&amp;color=0,0,0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在有限制条件的排列问题中，如果某些元素必须排在一起，则是相邻问题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；如果某些元素中有若干个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元素不能排在一起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，则是不相邻问题.</a:t>
            </a:r>
            <a:r>
              <a:rPr lang="en-US" altLang="zh-CN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相邻问题用捆绑法，不相邻问题用插空法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d7d78ae1?pid=931881597&amp;color=0,0,0&amp;bt=1&amp;bb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1.相邻问题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个不同元素进行排列，其中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个元素必须相邻，求排法总数.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0d7d78ae1?pid=93188159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0d7d78ae1?pid=931881597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8608" y="1985129"/>
            <a:ext cx="704088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d7d78ae1?pid=931881597&amp;color=0,0,0&amp;bt=1&amp;bb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2.不相邻问题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个不同元素进行排列，其中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个元素互不相邻，求排法总数.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0d7d78ae1?pid=93188159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0d7d78ae1?pid=931881597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1952" y="1985129"/>
            <a:ext cx="8385048" cy="187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0d7d78ae1?pid=931881597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3.相邻与不相邻的综合问题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个不同元素进行排列，其中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个元素必须相邻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个元素不能相邻，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求排法总数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0d7d78ae1?pid=93188159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2431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4_BD#0d7d78ae1?pid=931881597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7048" y="2409944"/>
            <a:ext cx="9134856" cy="225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ef74743ca?vop=1&amp;pid=24dedda2a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示例1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某种产品的加工需要经过6道工序.</a:t>
            </a:r>
            <a:endParaRPr lang="en-US" altLang="zh-CN" sz="1400" dirty="0"/>
          </a:p>
        </p:txBody>
      </p:sp>
      <p:sp>
        <p:nvSpPr>
          <p:cNvPr id="3" name="QO_5_BD.2_1#ffa2bb5d9?vop=1&amp;pid=ef74743ca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若其中某2道工序不能放在最前面也不能放在最后面，问有多少种加工顺序？</a:t>
            </a:r>
            <a:endParaRPr lang="en-US" altLang="zh-CN" sz="1400" dirty="0"/>
          </a:p>
        </p:txBody>
      </p:sp>
      <p:sp>
        <p:nvSpPr>
          <p:cNvPr id="4" name="QO_5_EX.3_1#ffa2bb5d9?vop=1&amp;pid=ef74743ca&amp;color=0,0,0&amp;bbb=1"/>
          <p:cNvSpPr/>
          <p:nvPr/>
        </p:nvSpPr>
        <p:spPr>
          <a:xfrm>
            <a:off x="832104" y="1732843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元素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位置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有限制的排列问题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4_1#ffa2bb5d9?vop=1&amp;pid=ef74743ca&amp;color=0,0,0&amp;bbb=1"/>
              <p:cNvSpPr/>
              <p:nvPr/>
            </p:nvSpPr>
            <p:spPr>
              <a:xfrm>
                <a:off x="832104" y="2019165"/>
                <a:ext cx="10533888" cy="9329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先从另外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道工序中任选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道工序分别放在最前面与最后面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种不同的排法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特殊位置优先法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再将其余的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道工序全排列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种不同的排法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由分步乘法计数原理可得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=12×24=288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加工顺序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4_1#ffa2bb5d9?vop=1&amp;pid=ef74743c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165"/>
                <a:ext cx="10533888" cy="932942"/>
              </a:xfrm>
              <a:prstGeom prst="rect">
                <a:avLst/>
              </a:prstGeom>
              <a:blipFill>
                <a:blip r:embed="rId3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5_BD.5_1#e030ebcdd?vop=1&amp;pid=ef74743ca&amp;color=0,0,0&amp;bbb=1"/>
          <p:cNvSpPr/>
          <p:nvPr/>
        </p:nvSpPr>
        <p:spPr>
          <a:xfrm>
            <a:off x="832104" y="2958965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若其中某3道工序必须相邻，问有多少种加工顺序？</a:t>
            </a:r>
            <a:endParaRPr lang="en-US" altLang="zh-CN" sz="1400" dirty="0"/>
          </a:p>
        </p:txBody>
      </p:sp>
      <p:sp>
        <p:nvSpPr>
          <p:cNvPr id="7" name="QO_5_EX.6_1#e030ebcdd?vop=1&amp;pid=ef74743ca&amp;color=0,0,0&amp;bbb=1"/>
          <p:cNvSpPr/>
          <p:nvPr/>
        </p:nvSpPr>
        <p:spPr>
          <a:xfrm>
            <a:off x="832104" y="3291133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相邻问题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S.7_1#e030ebcdd?vop=1&amp;pid=ef74743ca&amp;color=0,0,0&amp;bbb=1"/>
              <p:cNvSpPr/>
              <p:nvPr/>
            </p:nvSpPr>
            <p:spPr>
              <a:xfrm>
                <a:off x="832104" y="3577455"/>
                <a:ext cx="10533888" cy="93351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道工序看作一个整体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与其余的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道工序全排列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种不同的排法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捆绑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捆绑元素本身的内部排列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种不同的排法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松绑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由分步乘法计数原理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=24×6=144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加工顺序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结论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8" name="QO_5_AS.7_1#e030ebcdd?vop=1&amp;pid=ef74743c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7455"/>
                <a:ext cx="10533888" cy="933514"/>
              </a:xfrm>
              <a:prstGeom prst="rect">
                <a:avLst/>
              </a:prstGeom>
              <a:blipFill>
                <a:blip r:embed="rId4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_1#03e9245e2?vop=1&amp;pid=ef74743ca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若其中某3道工序两两不能相邻，问有多少种加工顺序？</a:t>
            </a:r>
            <a:endParaRPr lang="en-US" altLang="zh-CN" sz="1400" dirty="0"/>
          </a:p>
        </p:txBody>
      </p:sp>
      <p:sp>
        <p:nvSpPr>
          <p:cNvPr id="3" name="QO_5_EX.9_1#03e9245e2?vop=1&amp;pid=ef74743ca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不相邻问题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0_1#03e9245e2?vop=1&amp;pid=ef74743ca&amp;color=0,0,0&amp;bbb=1"/>
              <p:cNvSpPr/>
              <p:nvPr/>
            </p:nvSpPr>
            <p:spPr>
              <a:xfrm>
                <a:off x="832104" y="1690870"/>
                <a:ext cx="10533888" cy="93351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先排其余的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道工序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种不同的排法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排列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再将这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道两两不能相邻的工序插入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个空位中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种不同的排法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插空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由分步乘法计数原理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=6×24=144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加工顺序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结论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0_1#03e9245e2?vop=1&amp;pid=ef74743c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933514"/>
              </a:xfrm>
              <a:prstGeom prst="rect">
                <a:avLst/>
              </a:prstGeom>
              <a:blipFill>
                <a:blip r:embed="rId3"/>
                <a:stretch>
                  <a:fillRect l="-1042" b="-110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ac2c95f17?vop=1&amp;pid=24dedda2a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某活动共包含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这5个环节，其中环节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必须相邻，环节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不能相邻，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那么不同的安排方式一共有(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1_1#ac2c95f17?vop=1&amp;pid=24dedda2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2_1#ac2c95f17.bracket?vop=1&amp;pid=24dedda2a&amp;color=0,0,0&amp;vpa=1"/>
          <p:cNvSpPr/>
          <p:nvPr/>
        </p:nvSpPr>
        <p:spPr>
          <a:xfrm>
            <a:off x="10734008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4" name="QC_4_BD.11_2#ac2c95f17.choices?vop=1&amp;pid=24dedda2a&amp;color=0,0,0&amp;bbb=1"/>
          <p:cNvSpPr/>
          <p:nvPr/>
        </p:nvSpPr>
        <p:spPr>
          <a:xfrm>
            <a:off x="832104" y="13701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13_1#ac2c95f17?vop=1&amp;pid=24dedda2a&amp;color=0,0,0&amp;bbb=1"/>
              <p:cNvSpPr/>
              <p:nvPr/>
            </p:nvSpPr>
            <p:spPr>
              <a:xfrm>
                <a:off x="832104" y="1721985"/>
                <a:ext cx="10533888" cy="60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先将必须相邻的环节捆绑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再考虑不相邻环节的排列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最后根据分步乘法计数原理计算出总的安排方式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13_1#ac2c95f17?vop=1&amp;pid=24dedda2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608330"/>
              </a:xfrm>
              <a:prstGeom prst="rect">
                <a:avLst/>
              </a:prstGeom>
              <a:blipFill>
                <a:blip r:embed="rId4"/>
                <a:stretch>
                  <a:fillRect l="-1042" b="-1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4_1#ac2c95f17?vop=1&amp;pid=24dedda2a&amp;color=0,0,0&amp;bbb=1&amp;hb=1"/>
              <p:cNvSpPr/>
              <p:nvPr/>
            </p:nvSpPr>
            <p:spPr>
              <a:xfrm>
                <a:off x="832104" y="2331585"/>
                <a:ext cx="10533888" cy="1923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因为环节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必须相邻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看作一个整体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并将不能相邻的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减掉不看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此时相当于有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捆绑后的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进行排列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排列方式有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捆绑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经过排列后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此时形成了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个空位中选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个空位插入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其排列方式有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插空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之间的排列顺序有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松绑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所以不同的安排方式一共有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2×6×2=24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结论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14_1#ac2c95f17?vop=1&amp;pid=24dedda2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1585"/>
                <a:ext cx="10533888" cy="1923098"/>
              </a:xfrm>
              <a:prstGeom prst="rect">
                <a:avLst/>
              </a:prstGeom>
              <a:blipFill>
                <a:blip r:embed="rId5"/>
                <a:stretch>
                  <a:fillRect l="-1042" b="-5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</Words>
  <Application>Microsoft Office PowerPoint</Application>
  <PresentationFormat>宽屏</PresentationFormat>
  <Paragraphs>53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6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2025-10-20T02:40:02Z</dcterms:created>
  <dcterms:modified xsi:type="dcterms:W3CDTF">2025-10-20T02:51:36Z</dcterms:modified>
  <cp:category/>
  <cp:contentStatus/>
</cp:coreProperties>
</file>